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5" r:id="rId9"/>
    <p:sldId id="277" r:id="rId10"/>
    <p:sldId id="278" r:id="rId11"/>
    <p:sldId id="263" r:id="rId12"/>
    <p:sldId id="262" r:id="rId13"/>
    <p:sldId id="264" r:id="rId14"/>
    <p:sldId id="266" r:id="rId15"/>
    <p:sldId id="267" r:id="rId16"/>
    <p:sldId id="273" r:id="rId17"/>
    <p:sldId id="268" r:id="rId18"/>
    <p:sldId id="270" r:id="rId19"/>
    <p:sldId id="271" r:id="rId20"/>
    <p:sldId id="276" r:id="rId21"/>
    <p:sldId id="269" r:id="rId22"/>
    <p:sldId id="272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4B37-1B62-E793-114F-D5324E455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0693-6A24-1F35-7BA4-A857EAEFB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9782C-9492-473B-BBEE-25F01594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7BFDC-2336-E15C-F5F9-83713B6B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B6F9-FD3A-8B40-B1DF-11210D1D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53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AECA-D549-CC98-0D3A-CD0AB759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9A8B5-F9DA-2245-E0E8-745436BE3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AE5B8-24D1-620E-E72A-109A800C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CB30E-7BD4-6667-F92D-B3880E86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56B4D-D1EB-56FC-48E4-A953CEE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99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1966D-6FF2-B6B0-4DE6-C8A92F778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85830-3ADE-DF9F-34E2-17F77B3D4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708C8-FBD1-198B-978B-1504C00A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7D856-F659-694C-E11D-ED95B16D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FF758-CAD6-BB6E-ED6C-D9EF3806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77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FE6C-0DAC-8DDB-8845-C15160DD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EB63-C1DE-CABB-F21F-E6C99056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E43C-BA70-C2B0-E306-281FD672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FA5A-0C43-EEC6-60C5-73957076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6C9A5-D205-7DCB-5495-CE30C65D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13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FDC3-D703-AA5A-CDC8-ED7C86BF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3C1AF-9B47-3F39-1EDF-ACD171C2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C6E9-7AA9-FE02-73FA-D17104BC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6EF3-EA80-EF44-9E79-BDD9E626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79AB-E2F9-1EAF-12E3-D72A5CCD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03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B635-CB60-CD66-B4EC-D12A73F3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42D8-3B2F-DC3C-1F47-D95783634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CC1AF-E479-6E5D-5E15-ABCEC014D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BA0FB-F71C-965B-1CBD-E335DBD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B53BA-AF10-C4E0-06D4-5456D78E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FECAF-76FB-2C7E-5858-AB961659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42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09CB-3C6F-D071-5BD8-7D9E48C4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A2C5-547F-4E9A-9785-6B0FC1D8A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CC02E-4F49-0891-5D3A-A16AFBBD8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8A6F2-4585-4302-5846-AAF0A8E92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37B0B-6CF2-A5EE-9646-E65398CAE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D2E62-0207-3F94-0275-5E118437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2BEF2-46DC-A57A-BD21-9A0C5438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2C9E6-67D6-D534-9A6D-39CCEE93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813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78F8-C3F1-5F09-8A53-8F011C4F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8F739-17DD-F211-B1F0-8328BF69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B397C-B9FB-F8CC-D2D9-A78B7A2B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77EF4-ABC7-4F2C-BE08-D8B0D2B2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37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561D7-DB18-18A6-1BEC-D8009AF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53DB6-5E29-C6FD-907D-07CE3D80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1BEEC-F710-FFCE-A018-A28ED90B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66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A102-1720-9BFC-9501-13614507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46990-3362-2377-3393-9D4D4820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12726-6F0D-7AD1-A940-C625DFB6C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4FF55-9CD0-B046-F8DA-84479A36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1B9B-1B09-7DD2-1D5F-F67B65AA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27811-065E-9CCF-CBEE-2E36391A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39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F334-7342-1702-A158-130C1C87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5E042-1A4D-AF74-FEEB-A7A3B1F24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E0EA-DA49-B153-C04B-A3A89A563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F854F-FE3B-4AC0-E2E2-AB6C484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EADD-5444-E9D4-4B3C-1AD67717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10C71-8764-DFBA-4E6F-6879C500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7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BE512-8D15-4F85-657D-6961543F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DACA9-A023-49FC-9601-427A0D785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E7963-BD51-97A0-1937-2C7460D0A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4BC11C-DCF0-4C59-8038-8C092A685822}" type="datetimeFigureOut">
              <a:rPr lang="en-CA" smtClean="0"/>
              <a:t>2026-02-06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720A-A637-DBFC-63B8-DD12AD53E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C2AB4-CA2E-2C6A-2370-9DDDC020E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E1B8A2-ACD3-4C33-AF00-EAECB7A15B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0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557B-EE48-D704-1209-13E9159DB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QHPC EX #3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29886-1A95-D369-7E10-D41081C81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Ryan Silverberg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171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4CC4-3A18-0EE7-9268-7FA63E87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Cerebras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97A58-901D-6CF3-3F07-F776C21F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Wafer scale engine</a:t>
            </a:r>
          </a:p>
          <a:p>
            <a:endParaRPr lang="en-US" dirty="0"/>
          </a:p>
          <a:p>
            <a:r>
              <a:rPr lang="en-US" dirty="0"/>
              <a:t>4 trillion transistors</a:t>
            </a:r>
          </a:p>
          <a:p>
            <a:endParaRPr lang="en-US" dirty="0"/>
          </a:p>
          <a:p>
            <a:r>
              <a:rPr lang="en-US" dirty="0"/>
              <a:t>ONLY focused on AI</a:t>
            </a:r>
          </a:p>
          <a:p>
            <a:endParaRPr lang="en-US" dirty="0"/>
          </a:p>
          <a:p>
            <a:r>
              <a:rPr lang="en-US" dirty="0"/>
              <a:t>I met a distinguished engineer</a:t>
            </a:r>
          </a:p>
          <a:p>
            <a:endParaRPr lang="en-US" dirty="0"/>
          </a:p>
          <a:p>
            <a:r>
              <a:rPr lang="en-US" dirty="0"/>
              <a:t>They have their own assembly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F972FC7-594F-85AD-73D6-7375388BF5D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9" r="164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0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F4894-283E-E0C5-C17F-D2DE3858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04BB-2975-A641-3C44-85F6374C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Designers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530AC-EAC9-8D23-F741-DE14F9F65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61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73AE-B117-3F76-92FA-E351B7E7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Supermicro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860BE-14D8-F752-B81C-53BC953C5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Has a server building block architecture</a:t>
            </a:r>
          </a:p>
          <a:p>
            <a:endParaRPr lang="en-US" dirty="0"/>
          </a:p>
          <a:p>
            <a:r>
              <a:rPr lang="en-US" dirty="0"/>
              <a:t>Designs the full server system</a:t>
            </a:r>
          </a:p>
          <a:p>
            <a:endParaRPr lang="en-US" dirty="0"/>
          </a:p>
          <a:p>
            <a:r>
              <a:rPr lang="en-US" dirty="0"/>
              <a:t>Focused on energy efficiency</a:t>
            </a:r>
          </a:p>
          <a:p>
            <a:endParaRPr lang="en-US" dirty="0"/>
          </a:p>
          <a:p>
            <a:r>
              <a:rPr lang="en-US" dirty="0"/>
              <a:t>Constantly on high end HPC hardware</a:t>
            </a:r>
            <a:endParaRPr lang="en-CA" dirty="0"/>
          </a:p>
        </p:txBody>
      </p:sp>
      <p:pic>
        <p:nvPicPr>
          <p:cNvPr id="3074" name="Picture 2" descr="Supermicro DCBBS Representative image: Liquid Cooling, Clusters, Racks, and systems">
            <a:extLst>
              <a:ext uri="{FF2B5EF4-FFF2-40B4-BE49-F238E27FC236}">
                <a16:creationId xmlns:a16="http://schemas.microsoft.com/office/drawing/2014/main" id="{22125955-01A2-2E52-8BF4-4C2C11BAB43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2" r="150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0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65CE-1BB8-9B85-268C-371D7060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GigaIO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435CC-18DE-336B-15F2-1B6DAF000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Literally made a server in a suitcase/desktop PC</a:t>
            </a:r>
          </a:p>
          <a:p>
            <a:endParaRPr lang="en-US" dirty="0"/>
          </a:p>
          <a:p>
            <a:r>
              <a:rPr lang="en-US" dirty="0"/>
              <a:t>High network fabrics (6.1 Tb/s)</a:t>
            </a:r>
          </a:p>
          <a:p>
            <a:endParaRPr lang="en-US" dirty="0"/>
          </a:p>
          <a:p>
            <a:r>
              <a:rPr lang="en-US" dirty="0" err="1"/>
              <a:t>FabreX</a:t>
            </a:r>
            <a:r>
              <a:rPr lang="en-US" dirty="0"/>
              <a:t> is a software defined PCIe based fabric</a:t>
            </a:r>
          </a:p>
          <a:p>
            <a:endParaRPr lang="en-US" dirty="0"/>
          </a:p>
          <a:p>
            <a:r>
              <a:rPr lang="en-US" dirty="0" err="1"/>
              <a:t>SuperNODE</a:t>
            </a:r>
            <a:r>
              <a:rPr lang="en-US" dirty="0"/>
              <a:t>, rack scale AI system (2x faster)</a:t>
            </a:r>
            <a:endParaRPr lang="en-CA" dirty="0"/>
          </a:p>
        </p:txBody>
      </p:sp>
      <p:pic>
        <p:nvPicPr>
          <p:cNvPr id="5122" name="Picture 2" descr="GigaIO SuperNODE: AI computing platform">
            <a:extLst>
              <a:ext uri="{FF2B5EF4-FFF2-40B4-BE49-F238E27FC236}">
                <a16:creationId xmlns:a16="http://schemas.microsoft.com/office/drawing/2014/main" id="{3E66CF69-5E74-7628-D99F-FE96F8DFBB4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37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8ABC-7082-E8AA-851A-C6C08C00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 Cray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C147C-F0AA-3C85-53B7-B783AEF97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far the longest standing ones</a:t>
            </a:r>
          </a:p>
          <a:p>
            <a:endParaRPr lang="en-US" dirty="0"/>
          </a:p>
          <a:p>
            <a:r>
              <a:rPr lang="en-US" dirty="0"/>
              <a:t>Invented Slingshot</a:t>
            </a:r>
          </a:p>
          <a:p>
            <a:endParaRPr lang="en-US" dirty="0"/>
          </a:p>
          <a:p>
            <a:r>
              <a:rPr lang="en-US" dirty="0"/>
              <a:t>Named after Seymour Cray (godfather of HPC)</a:t>
            </a:r>
            <a:endParaRPr lang="en-CA" dirty="0"/>
          </a:p>
        </p:txBody>
      </p:sp>
      <p:pic>
        <p:nvPicPr>
          <p:cNvPr id="6146" name="Picture 2" descr="HPE Cray Supercomputing.">
            <a:extLst>
              <a:ext uri="{FF2B5EF4-FFF2-40B4-BE49-F238E27FC236}">
                <a16:creationId xmlns:a16="http://schemas.microsoft.com/office/drawing/2014/main" id="{C20FB71D-8693-BD16-4771-37BAB43194A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 b="51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AC9D-FD16-8547-5DCF-8BC88C39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92BD-AF8D-A817-8F88-B52501F2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43C5F-7D61-ABB0-54B7-CEB98A54D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17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A92472-9D9C-1905-4DD4-CB24C0B9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&amp; Bob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73B711-1D24-6A29-F4B1-022B5B1C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French Quantum company</a:t>
            </a:r>
          </a:p>
          <a:p>
            <a:endParaRPr lang="en-US" dirty="0"/>
          </a:p>
          <a:p>
            <a:r>
              <a:rPr lang="en-US" dirty="0"/>
              <a:t>High error resilience qubits</a:t>
            </a:r>
          </a:p>
          <a:p>
            <a:endParaRPr lang="en-US" dirty="0"/>
          </a:p>
          <a:p>
            <a:r>
              <a:rPr lang="en-US" dirty="0"/>
              <a:t>Focused on fault tolerance</a:t>
            </a:r>
          </a:p>
        </p:txBody>
      </p:sp>
      <p:pic>
        <p:nvPicPr>
          <p:cNvPr id="11266" name="Picture 2" descr="quantum computing">
            <a:extLst>
              <a:ext uri="{FF2B5EF4-FFF2-40B4-BE49-F238E27FC236}">
                <a16:creationId xmlns:a16="http://schemas.microsoft.com/office/drawing/2014/main" id="{7B20CA09-655B-0E88-DA14-C0B31A6F88C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4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2250-9EDE-9AAA-9092-10DE2DE6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F0CC-CE30-1124-5F7F-855E98F5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B20C7-BF5D-2F64-7521-12396933D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41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7EF9-F3CC-3B52-11A8-0A065A0A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0B59-4D88-8F0A-5B2B-342147659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far the GOATs</a:t>
            </a:r>
          </a:p>
          <a:p>
            <a:endParaRPr lang="en-US" dirty="0"/>
          </a:p>
          <a:p>
            <a:r>
              <a:rPr lang="en-US" dirty="0"/>
              <a:t>Have a 240 TB SSD</a:t>
            </a:r>
          </a:p>
          <a:p>
            <a:endParaRPr lang="en-US" dirty="0"/>
          </a:p>
          <a:p>
            <a:r>
              <a:rPr lang="en-US" dirty="0"/>
              <a:t>MRDIMM, SOCDIMM…</a:t>
            </a:r>
            <a:endParaRPr lang="en-CA" dirty="0"/>
          </a:p>
        </p:txBody>
      </p:sp>
      <p:pic>
        <p:nvPicPr>
          <p:cNvPr id="7172" name="Picture 4" descr="Industrial robot arm on product line">
            <a:extLst>
              <a:ext uri="{FF2B5EF4-FFF2-40B4-BE49-F238E27FC236}">
                <a16:creationId xmlns:a16="http://schemas.microsoft.com/office/drawing/2014/main" id="{D7CA57B5-44B1-20BD-A807-1561B28B01C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r="124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6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E8C7-7549-AAA1-20B9-024FEC3C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Hynix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5114D-F671-31E7-BA16-ECE222780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Focused on HBM</a:t>
            </a:r>
          </a:p>
          <a:p>
            <a:endParaRPr lang="en-US" dirty="0"/>
          </a:p>
          <a:p>
            <a:r>
              <a:rPr lang="en-US" dirty="0"/>
              <a:t>1c nm DRAM and 4 dimension NAND.</a:t>
            </a:r>
          </a:p>
          <a:p>
            <a:endParaRPr lang="en-US" dirty="0"/>
          </a:p>
          <a:p>
            <a:r>
              <a:rPr lang="en-US" dirty="0"/>
              <a:t>Latest is 321 layer NAND flash</a:t>
            </a:r>
          </a:p>
          <a:p>
            <a:endParaRPr lang="en-US" dirty="0"/>
          </a:p>
          <a:p>
            <a:r>
              <a:rPr lang="en-US" dirty="0"/>
              <a:t>Leaders in advanced packaging</a:t>
            </a:r>
            <a:endParaRPr lang="en-CA" dirty="0"/>
          </a:p>
        </p:txBody>
      </p:sp>
      <p:pic>
        <p:nvPicPr>
          <p:cNvPr id="8194" name="Picture 2" descr="An image of SK Hynix is seen on a wall at the company's Bundang office in Seongnam on January 26, 2024. The world's second-largest memory chip maker,...">
            <a:extLst>
              <a:ext uri="{FF2B5EF4-FFF2-40B4-BE49-F238E27FC236}">
                <a16:creationId xmlns:a16="http://schemas.microsoft.com/office/drawing/2014/main" id="{E0E82112-4BC9-1310-4017-06A4605CE75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r="75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6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5440-0769-50C9-1DE7-74474825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Companies in HPC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0756-925A-7B97-0B6A-8E27080B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Server Designers</a:t>
            </a:r>
          </a:p>
          <a:p>
            <a:r>
              <a:rPr lang="en-US" dirty="0"/>
              <a:t>Quantum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Cooling</a:t>
            </a:r>
          </a:p>
          <a:p>
            <a:r>
              <a:rPr lang="en-US" dirty="0"/>
              <a:t>The classics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510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76AA-8A9E-D4A2-B20F-C60F103B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Q-star Technologies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D442B-1839-8D44-3C25-28FF9DC09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LTO Tapes</a:t>
            </a:r>
          </a:p>
          <a:p>
            <a:endParaRPr lang="en-US"/>
          </a:p>
          <a:p>
            <a:r>
              <a:rPr lang="en-US"/>
              <a:t>System I saw can store 33 PB of data, almost forever.</a:t>
            </a:r>
            <a:endParaRPr lang="en-CA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E8A5FE4-A4C1-92E2-F23A-988E0476E8E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9" r="183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20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AD1E-EC1D-DEB0-8256-B46FFE64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B43E-AC44-CED8-AF45-B974970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1241-1170-E781-D3B6-27E6BC13B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257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E31B-A90C-17DF-91BD-05BD40F5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CoolIT</a:t>
            </a:r>
            <a:r>
              <a:rPr lang="en-US" dirty="0"/>
              <a:t> Systems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15FC6-F702-9DF0-4D90-9F4E00139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Canadian Company</a:t>
            </a:r>
          </a:p>
          <a:p>
            <a:endParaRPr lang="en-US" dirty="0"/>
          </a:p>
          <a:p>
            <a:r>
              <a:rPr lang="en-US" dirty="0"/>
              <a:t>Leaders in Direct Liquid Cooling</a:t>
            </a:r>
          </a:p>
          <a:p>
            <a:endParaRPr lang="en-US" dirty="0"/>
          </a:p>
          <a:p>
            <a:r>
              <a:rPr lang="en-US" dirty="0"/>
              <a:t>Can handle 4kW of heat</a:t>
            </a:r>
          </a:p>
          <a:p>
            <a:endParaRPr lang="en-US" dirty="0"/>
          </a:p>
          <a:p>
            <a:r>
              <a:rPr lang="en-US" dirty="0"/>
              <a:t>Scalable designs</a:t>
            </a:r>
            <a:endParaRPr lang="en-CA" dirty="0"/>
          </a:p>
        </p:txBody>
      </p:sp>
      <p:pic>
        <p:nvPicPr>
          <p:cNvPr id="9218" name="Picture 2" descr="CoolIT Systems">
            <a:extLst>
              <a:ext uri="{FF2B5EF4-FFF2-40B4-BE49-F238E27FC236}">
                <a16:creationId xmlns:a16="http://schemas.microsoft.com/office/drawing/2014/main" id="{236669DC-909A-D9A6-9925-89D1E7C7F9F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409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4C1E-4B60-8E76-1C90-A19549D8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Fabric8Labs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639F1-047A-0096-5998-5B795E689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Only included because they do</a:t>
            </a:r>
          </a:p>
          <a:p>
            <a:endParaRPr lang="en-US" dirty="0"/>
          </a:p>
          <a:p>
            <a:r>
              <a:rPr lang="en-US" b="1" dirty="0"/>
              <a:t>Additive Manufacturing</a:t>
            </a:r>
          </a:p>
          <a:p>
            <a:endParaRPr lang="en-US" b="1" dirty="0"/>
          </a:p>
          <a:p>
            <a:r>
              <a:rPr lang="en-US" dirty="0"/>
              <a:t>Of copper and heat plates</a:t>
            </a:r>
            <a:endParaRPr lang="en-CA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C6D685-1C01-D77B-3324-A28E477B671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78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4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D723-F61D-D3B0-D3AD-4F213638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B5982-5C37-FBA6-1AA8-755793F9B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28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FC9C-4A7D-70AE-5E4D-3FD04AD4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 Technologies</a:t>
            </a:r>
            <a:endParaRPr lang="en-C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FB9477B-40D8-A1B0-0C2C-8D455DA6DC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2" r="218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8C7FE-F8A2-94E1-461C-5B500C943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Canadian FPGA Company</a:t>
            </a:r>
          </a:p>
          <a:p>
            <a:endParaRPr lang="en-US" dirty="0"/>
          </a:p>
          <a:p>
            <a:r>
              <a:rPr lang="en-US" dirty="0"/>
              <a:t>Ultra low latency FPGA solutions</a:t>
            </a:r>
          </a:p>
          <a:p>
            <a:endParaRPr lang="en-US" dirty="0"/>
          </a:p>
          <a:p>
            <a:r>
              <a:rPr lang="en-US" dirty="0"/>
              <a:t>High performance networking</a:t>
            </a:r>
          </a:p>
          <a:p>
            <a:endParaRPr lang="en-US" dirty="0"/>
          </a:p>
          <a:p>
            <a:r>
              <a:rPr lang="en-US" dirty="0"/>
              <a:t>Specialized hardware</a:t>
            </a:r>
          </a:p>
          <a:p>
            <a:endParaRPr lang="en-US" dirty="0"/>
          </a:p>
          <a:p>
            <a:r>
              <a:rPr lang="en-US" dirty="0"/>
              <a:t>Can synchronize with 50ps of precision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991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19D3-1848-752C-9F22-03E68288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042FC-AAA6-E113-F46B-5561BCFBD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FPGA based </a:t>
            </a:r>
            <a:r>
              <a:rPr lang="en-US" dirty="0" err="1"/>
              <a:t>SmartNIC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Called </a:t>
            </a:r>
            <a:r>
              <a:rPr lang="en-US" dirty="0" err="1"/>
              <a:t>UberNIC</a:t>
            </a:r>
            <a:endParaRPr lang="en-US" dirty="0"/>
          </a:p>
          <a:p>
            <a:endParaRPr lang="en-US" dirty="0"/>
          </a:p>
          <a:p>
            <a:r>
              <a:rPr lang="en-US" dirty="0"/>
              <a:t>20ns std. dev</a:t>
            </a:r>
          </a:p>
          <a:p>
            <a:endParaRPr lang="en-US" dirty="0"/>
          </a:p>
          <a:p>
            <a:r>
              <a:rPr lang="en-US" dirty="0"/>
              <a:t>Picosecond level synchronization</a:t>
            </a:r>
          </a:p>
        </p:txBody>
      </p:sp>
      <p:pic>
        <p:nvPicPr>
          <p:cNvPr id="1030" name="Picture 6" descr="LMS">
            <a:extLst>
              <a:ext uri="{FF2B5EF4-FFF2-40B4-BE49-F238E27FC236}">
                <a16:creationId xmlns:a16="http://schemas.microsoft.com/office/drawing/2014/main" id="{2EF613B6-88A1-E337-C10B-704ADC7A252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 b="51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0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ED88-B899-25E2-E7D7-7DD7C3A3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BittWare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4D522-04BE-D6D9-A93E-11BA2BE0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Owned by Molex</a:t>
            </a:r>
          </a:p>
          <a:p>
            <a:endParaRPr lang="en-US" dirty="0"/>
          </a:p>
          <a:p>
            <a:r>
              <a:rPr lang="en-CA" dirty="0"/>
              <a:t>Vendor agnostic FPGA support</a:t>
            </a:r>
          </a:p>
          <a:p>
            <a:endParaRPr lang="en-CA" dirty="0"/>
          </a:p>
          <a:p>
            <a:r>
              <a:rPr lang="en-CA" dirty="0"/>
              <a:t>PCIe and CXL interface</a:t>
            </a:r>
          </a:p>
          <a:p>
            <a:endParaRPr lang="en-CA" dirty="0"/>
          </a:p>
          <a:p>
            <a:r>
              <a:rPr lang="en-CA" dirty="0"/>
              <a:t>HBM2 or GDDR6</a:t>
            </a:r>
          </a:p>
          <a:p>
            <a:endParaRPr lang="en-CA" dirty="0"/>
          </a:p>
          <a:p>
            <a:r>
              <a:rPr lang="en-CA" dirty="0"/>
              <a:t>LMS works with them and they have a lot of other products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83E788-87A0-5532-A824-67F0FF89E99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r="190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78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5E8E-E801-4A35-DA52-5E117600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NextSilicon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1A003-CDB9-0E52-98B8-3EBD8FB93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Design their own chip</a:t>
            </a:r>
          </a:p>
          <a:p>
            <a:endParaRPr lang="en-US" dirty="0"/>
          </a:p>
          <a:p>
            <a:r>
              <a:rPr lang="en-US" dirty="0"/>
              <a:t>Software defined DATAFLOW architecture</a:t>
            </a:r>
          </a:p>
          <a:p>
            <a:endParaRPr lang="en-US" dirty="0"/>
          </a:p>
          <a:p>
            <a:r>
              <a:rPr lang="en-US" dirty="0"/>
              <a:t>Builds a custom graph and the hardware basically learns</a:t>
            </a:r>
          </a:p>
          <a:p>
            <a:endParaRPr lang="en-US" dirty="0"/>
          </a:p>
          <a:p>
            <a:r>
              <a:rPr lang="en-US" dirty="0"/>
              <a:t>Recently signed a deal with Sandia</a:t>
            </a:r>
            <a:endParaRPr lang="en-CA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6C8C9BF-FC58-7441-85AE-9298FB7F1CB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b="101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7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A889-212B-901A-5E41-AC2E487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Networks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40FA1-DDDF-F6EA-60CA-75B98C39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Out of Japan</a:t>
            </a:r>
          </a:p>
          <a:p>
            <a:endParaRPr lang="en-US" dirty="0"/>
          </a:p>
          <a:p>
            <a:r>
              <a:rPr lang="en-US" dirty="0"/>
              <a:t>Make their own hardware, do not rely on third party tech</a:t>
            </a:r>
          </a:p>
          <a:p>
            <a:endParaRPr lang="en-US" dirty="0"/>
          </a:p>
          <a:p>
            <a:r>
              <a:rPr lang="en-US" dirty="0"/>
              <a:t>Topped the Green500 list</a:t>
            </a:r>
            <a:endParaRPr lang="en-CA" dirty="0"/>
          </a:p>
        </p:txBody>
      </p:sp>
      <p:pic>
        <p:nvPicPr>
          <p:cNvPr id="14338" name="Picture 2" descr="Preferred Networks">
            <a:extLst>
              <a:ext uri="{FF2B5EF4-FFF2-40B4-BE49-F238E27FC236}">
                <a16:creationId xmlns:a16="http://schemas.microsoft.com/office/drawing/2014/main" id="{CAF8464E-2FD4-A18D-4A58-6E95C03368D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94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C915-7702-6D2C-7A56-8776ADD5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 Graphics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F8E7C-0CF9-AC92-308E-52EED5083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Makes ACTUAL GPUs</a:t>
            </a:r>
          </a:p>
          <a:p>
            <a:endParaRPr lang="en-US" dirty="0"/>
          </a:p>
          <a:p>
            <a:r>
              <a:rPr lang="en-US" dirty="0"/>
              <a:t>Insanely fast</a:t>
            </a:r>
          </a:p>
          <a:p>
            <a:endParaRPr lang="en-US" dirty="0"/>
          </a:p>
          <a:p>
            <a:r>
              <a:rPr lang="en-US" dirty="0"/>
              <a:t>I met the hardware architect</a:t>
            </a:r>
          </a:p>
          <a:p>
            <a:endParaRPr lang="en-US" dirty="0"/>
          </a:p>
          <a:p>
            <a:r>
              <a:rPr lang="en-US" dirty="0"/>
              <a:t>I met the R&amp;D Director (but I left him on read)</a:t>
            </a:r>
          </a:p>
          <a:p>
            <a:endParaRPr lang="en-US" dirty="0"/>
          </a:p>
          <a:p>
            <a:r>
              <a:rPr lang="en-US" dirty="0"/>
              <a:t>10x rendering performance</a:t>
            </a:r>
          </a:p>
          <a:p>
            <a:endParaRPr lang="en-US" dirty="0"/>
          </a:p>
          <a:p>
            <a:r>
              <a:rPr lang="en-US"/>
              <a:t>RISCV based</a:t>
            </a:r>
            <a:endParaRPr lang="en-CA" dirty="0"/>
          </a:p>
        </p:txBody>
      </p:sp>
      <p:pic>
        <p:nvPicPr>
          <p:cNvPr id="13316" name="Picture 4" descr="Bolt Graphics&amp;#039; Zeus">
            <a:extLst>
              <a:ext uri="{FF2B5EF4-FFF2-40B4-BE49-F238E27FC236}">
                <a16:creationId xmlns:a16="http://schemas.microsoft.com/office/drawing/2014/main" id="{C5B3E67A-588E-94D2-0F2E-76531254099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r="166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87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362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QHPC EX #3</vt:lpstr>
      <vt:lpstr>Types of Companies in HPC</vt:lpstr>
      <vt:lpstr>Hardware</vt:lpstr>
      <vt:lpstr>LDA Technologies</vt:lpstr>
      <vt:lpstr>LMS</vt:lpstr>
      <vt:lpstr>BittWare</vt:lpstr>
      <vt:lpstr>NextSilicon</vt:lpstr>
      <vt:lpstr>Preferred Networks</vt:lpstr>
      <vt:lpstr>Bolt Graphics</vt:lpstr>
      <vt:lpstr>Cerebras</vt:lpstr>
      <vt:lpstr>Server Designers</vt:lpstr>
      <vt:lpstr>Supermicro</vt:lpstr>
      <vt:lpstr>GigaIO</vt:lpstr>
      <vt:lpstr>HPE Cray</vt:lpstr>
      <vt:lpstr>Quantum</vt:lpstr>
      <vt:lpstr>Alice &amp; Bob</vt:lpstr>
      <vt:lpstr>Storage</vt:lpstr>
      <vt:lpstr>Micron</vt:lpstr>
      <vt:lpstr>SK Hynix</vt:lpstr>
      <vt:lpstr>Q-star Technologies</vt:lpstr>
      <vt:lpstr>Cooling</vt:lpstr>
      <vt:lpstr>CoolIT Systems</vt:lpstr>
      <vt:lpstr>Fabric8Labs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Silverberg</dc:creator>
  <cp:lastModifiedBy>Ryan Silverberg</cp:lastModifiedBy>
  <cp:revision>1</cp:revision>
  <dcterms:created xsi:type="dcterms:W3CDTF">2026-02-06T18:19:11Z</dcterms:created>
  <dcterms:modified xsi:type="dcterms:W3CDTF">2026-02-06T18:50:55Z</dcterms:modified>
</cp:coreProperties>
</file>